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77" r:id="rId9"/>
    <p:sldId id="278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56534325ce68927d10df8f37f1aac0cf4f4a2d522a249a7227aa4d6e2c1f3ca::" providerId="AD" clId="Web-{7A7C0AFB-80EF-43AE-ADEB-413C8E52A725}"/>
    <pc:docChg chg="modSld">
      <pc:chgData name="Guest User" userId="S::urn:spo:anon#d56534325ce68927d10df8f37f1aac0cf4f4a2d522a249a7227aa4d6e2c1f3ca::" providerId="AD" clId="Web-{7A7C0AFB-80EF-43AE-ADEB-413C8E52A725}" dt="2018-07-25T01:48:01.415" v="0" actId="14100"/>
      <pc:docMkLst>
        <pc:docMk/>
      </pc:docMkLst>
      <pc:sldChg chg="modSp">
        <pc:chgData name="Guest User" userId="S::urn:spo:anon#d56534325ce68927d10df8f37f1aac0cf4f4a2d522a249a7227aa4d6e2c1f3ca::" providerId="AD" clId="Web-{7A7C0AFB-80EF-43AE-ADEB-413C8E52A725}" dt="2018-07-25T01:48:01.415" v="0" actId="14100"/>
        <pc:sldMkLst>
          <pc:docMk/>
          <pc:sldMk cId="3039324070" sldId="272"/>
        </pc:sldMkLst>
        <pc:picChg chg="mod">
          <ac:chgData name="Guest User" userId="S::urn:spo:anon#d56534325ce68927d10df8f37f1aac0cf4f4a2d522a249a7227aa4d6e2c1f3ca::" providerId="AD" clId="Web-{7A7C0AFB-80EF-43AE-ADEB-413C8E52A725}" dt="2018-07-25T01:48:01.415" v="0" actId="14100"/>
          <ac:picMkLst>
            <pc:docMk/>
            <pc:sldMk cId="3039324070" sldId="272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99C-9C4D-4E66-AEC1-A05B08DD3572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86F7-4BBB-40E8-8C38-C9EB3C658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6772-8362-4BD7-92A9-5AEC4EB076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74" y="2999874"/>
            <a:ext cx="11610663" cy="3858126"/>
          </a:xfrm>
          <a:prstGeom prst="rect">
            <a:avLst/>
          </a:prstGeom>
        </p:spPr>
      </p:pic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053"/>
            <a:ext cx="12552068" cy="4170947"/>
          </a:xfrm>
          <a:prstGeom prst="rect">
            <a:avLst/>
          </a:prstGeom>
        </p:spPr>
      </p:pic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758"/>
            <a:ext cx="3717343" cy="1235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80"/>
            <a:ext cx="6195221" cy="205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.truenorthlogic.com/U/P/Tab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+mn-lt"/>
              </a:rPr>
              <a:t>Leon LEADS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L</a:t>
            </a:r>
            <a:r>
              <a:rPr lang="en-US" altLang="en-US" dirty="0"/>
              <a:t>eon </a:t>
            </a:r>
            <a:r>
              <a:rPr lang="en-US" altLang="en-US" b="1" dirty="0"/>
              <a:t>E</a:t>
            </a:r>
            <a:r>
              <a:rPr lang="en-US" altLang="en-US" dirty="0"/>
              <a:t>valuation </a:t>
            </a:r>
            <a:r>
              <a:rPr lang="en-US" altLang="en-US" b="1" dirty="0"/>
              <a:t>A</a:t>
            </a:r>
            <a:r>
              <a:rPr lang="en-US" altLang="en-US" dirty="0"/>
              <a:t>nd </a:t>
            </a:r>
            <a:r>
              <a:rPr lang="en-US" altLang="en-US" b="1" dirty="0"/>
              <a:t>D</a:t>
            </a:r>
            <a:r>
              <a:rPr lang="en-US" altLang="en-US" dirty="0"/>
              <a:t>evelopment </a:t>
            </a:r>
            <a:r>
              <a:rPr lang="en-US" altLang="en-US" b="1" dirty="0"/>
              <a:t>S</a:t>
            </a:r>
            <a:r>
              <a:rPr lang="en-US" altLang="en-US" dirty="0"/>
              <a:t>ystem</a:t>
            </a:r>
          </a:p>
          <a:p>
            <a:r>
              <a:rPr lang="en-US" dirty="0"/>
              <a:t>A Comprehensive Overview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4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7" y="1138989"/>
            <a:ext cx="4884821" cy="100664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Schedule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609" y="2844266"/>
            <a:ext cx="3035968" cy="438270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Important Dates: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10-17-2018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12-18-2018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4-18-2019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5-10-2019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3" y="-87569"/>
            <a:ext cx="6224337" cy="69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6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63" y="435510"/>
            <a:ext cx="8610600" cy="1293028"/>
          </a:xfrm>
        </p:spPr>
        <p:txBody>
          <a:bodyPr/>
          <a:lstStyle/>
          <a:p>
            <a:r>
              <a:rPr lang="en-US" altLang="en-US" dirty="0"/>
              <a:t>Types of Instructional </a:t>
            </a:r>
            <a:br>
              <a:rPr lang="en-US" altLang="en-US" dirty="0"/>
            </a:br>
            <a:r>
              <a:rPr lang="en-US" altLang="en-US" dirty="0"/>
              <a:t>Practice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" y="1649129"/>
            <a:ext cx="11871159" cy="40241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2300" b="1" u="sng" dirty="0"/>
              <a:t>Formal Observations- </a:t>
            </a:r>
            <a:r>
              <a:rPr lang="en-US" altLang="en-US" sz="2300" dirty="0"/>
              <a:t>Scheduled, Pre Conference, Observation (Approx. 50 minutes), Post Conference.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300" dirty="0"/>
              <a:t>(See Schedule of Observations for Required Number)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3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300" b="1" u="sng" dirty="0"/>
              <a:t>Informal Observations- </a:t>
            </a:r>
            <a:r>
              <a:rPr lang="en-US" altLang="en-US" sz="2300" dirty="0"/>
              <a:t> Not scheduled, Minimum of 5 minutes.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300" dirty="0"/>
              <a:t>(See Schedule of Observations for Required Number)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3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300" b="1" u="sng" dirty="0"/>
              <a:t>Walkthroughs- </a:t>
            </a:r>
            <a:r>
              <a:rPr lang="en-US" altLang="en-US" sz="2300" dirty="0"/>
              <a:t>Not scheduled and No limit as to number of walkthroughs per year.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3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300" b="1" u="sng" dirty="0"/>
              <a:t>Non-Evaluative Walkthroughs- </a:t>
            </a:r>
            <a:r>
              <a:rPr lang="en-US" altLang="en-US" sz="2300" dirty="0"/>
              <a:t>Not scheduled, and No limit as to number of walkthroughs per year, Does not count towards evaluation scores.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874" y="243005"/>
            <a:ext cx="8610600" cy="1293028"/>
          </a:xfrm>
        </p:spPr>
        <p:txBody>
          <a:bodyPr/>
          <a:lstStyle/>
          <a:p>
            <a:r>
              <a:rPr lang="en-US" altLang="en-US" dirty="0"/>
              <a:t>Types of Professional Responsibility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958" y="1961148"/>
            <a:ext cx="6063916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u="sng" dirty="0"/>
              <a:t>Domain 4-Evaluative-</a:t>
            </a:r>
            <a:r>
              <a:rPr lang="en-US" altLang="en-US" sz="2400" b="1" dirty="0"/>
              <a:t>  </a:t>
            </a:r>
            <a:r>
              <a:rPr lang="en-US" altLang="en-US" sz="2400" dirty="0"/>
              <a:t>Elements 34-37, 20% of Overall Evaluation Score, No limit to the number of Domain 4 observations.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u="sng" dirty="0"/>
              <a:t>Domain 4- Non-Evaluative-</a:t>
            </a:r>
            <a:r>
              <a:rPr lang="en-US" altLang="en-US" sz="2400" b="1" dirty="0"/>
              <a:t>  </a:t>
            </a:r>
            <a:r>
              <a:rPr lang="en-US" altLang="en-US" sz="2400" dirty="0"/>
              <a:t>Does not count towards evaluation scores, No limit to the number of Domain 4 observations.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87" y="1536033"/>
            <a:ext cx="34861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090"/>
          <a:stretch/>
        </p:blipFill>
        <p:spPr>
          <a:xfrm>
            <a:off x="5178936" y="88215"/>
            <a:ext cx="6956916" cy="629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633" t="69364"/>
          <a:stretch/>
        </p:blipFill>
        <p:spPr>
          <a:xfrm rot="20908777">
            <a:off x="7125450" y="4300473"/>
            <a:ext cx="4132792" cy="199125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422100"/>
            <a:ext cx="4403558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Professional Responsibilities </a:t>
            </a:r>
            <a:br>
              <a:rPr lang="en-US" altLang="en-US" dirty="0"/>
            </a:br>
            <a:r>
              <a:rPr lang="en-US" altLang="en-US" dirty="0"/>
              <a:t>Teacher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2833875"/>
            <a:ext cx="5004531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u="sng" dirty="0"/>
              <a:t>Domain 4- Survey (Optional)-</a:t>
            </a:r>
            <a:r>
              <a:rPr lang="en-US" altLang="en-US" sz="2400" b="1" dirty="0"/>
              <a:t>  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/>
              <a:t>Located under the “Resources” tab in Leon LEADS.</a:t>
            </a:r>
          </a:p>
          <a:p>
            <a:pPr marL="0" indent="0">
              <a:buNone/>
            </a:pPr>
            <a:r>
              <a:rPr lang="en-US" altLang="en-US" sz="2400" dirty="0"/>
              <a:t>For Elements 34, 35, 36, 37: document experience and examples of performance.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4" y="1665171"/>
            <a:ext cx="5598694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b="1" u="sng" dirty="0"/>
              <a:t>Non-Compliance Procedures for Domain 4 (Elements 34, 35)- </a:t>
            </a:r>
          </a:p>
          <a:p>
            <a:pPr marL="0" indent="0">
              <a:buNone/>
            </a:pPr>
            <a:r>
              <a:rPr lang="en-US" altLang="en-US" sz="2000" dirty="0"/>
              <a:t>Three step procedures for non-compliance.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Documented in Domain 4 as Non-Evaluative for first and second times.  Documented as Evaluative for the third time. 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*The exception to this is when it involves student safety or financial loss, an evaluative rating may be given without first and second step.*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28" y="0"/>
            <a:ext cx="5968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809" y="4275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Student Learning Objectives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31677" y="3663963"/>
          <a:ext cx="8784977" cy="302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006">
                  <a:extLst>
                    <a:ext uri="{9D8B030D-6E8A-4147-A177-3AD203B41FA5}">
                      <a16:colId xmlns:a16="http://schemas.microsoft.com/office/drawing/2014/main" val="3369516980"/>
                    </a:ext>
                  </a:extLst>
                </a:gridCol>
                <a:gridCol w="2074947">
                  <a:extLst>
                    <a:ext uri="{9D8B030D-6E8A-4147-A177-3AD203B41FA5}">
                      <a16:colId xmlns:a16="http://schemas.microsoft.com/office/drawing/2014/main" val="2424946239"/>
                    </a:ext>
                  </a:extLst>
                </a:gridCol>
                <a:gridCol w="1342006">
                  <a:extLst>
                    <a:ext uri="{9D8B030D-6E8A-4147-A177-3AD203B41FA5}">
                      <a16:colId xmlns:a16="http://schemas.microsoft.com/office/drawing/2014/main" val="528589493"/>
                    </a:ext>
                  </a:extLst>
                </a:gridCol>
                <a:gridCol w="1342006">
                  <a:extLst>
                    <a:ext uri="{9D8B030D-6E8A-4147-A177-3AD203B41FA5}">
                      <a16:colId xmlns:a16="http://schemas.microsoft.com/office/drawing/2014/main" val="1311710979"/>
                    </a:ext>
                  </a:extLst>
                </a:gridCol>
                <a:gridCol w="1342006">
                  <a:extLst>
                    <a:ext uri="{9D8B030D-6E8A-4147-A177-3AD203B41FA5}">
                      <a16:colId xmlns:a16="http://schemas.microsoft.com/office/drawing/2014/main" val="1192280367"/>
                    </a:ext>
                  </a:extLst>
                </a:gridCol>
                <a:gridCol w="1342006">
                  <a:extLst>
                    <a:ext uri="{9D8B030D-6E8A-4147-A177-3AD203B41FA5}">
                      <a16:colId xmlns:a16="http://schemas.microsoft.com/office/drawing/2014/main" val="3077310763"/>
                    </a:ext>
                  </a:extLst>
                </a:gridCol>
              </a:tblGrid>
              <a:tr h="646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Evaluation Plan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Student Learning Objective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How will it be measured?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Other measurement method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en-US" sz="1200" u="sng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</a:rPr>
                        <a:t>Primary Site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648513"/>
                  </a:ext>
                </a:extLst>
              </a:tr>
              <a:tr h="1210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Leon LEADS Category 2 &amp; 3 Evaluation 2017-2018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SLO # 2    75% of Kindergarten and 1st grade matched and qualified students target group will have less than 5 absence in the 4th nine weeks.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Other Assessment Measure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School Generated Attendance Report from Genesis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Leon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a L. Leads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Ninja Warrior Elementary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37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Leon LEADS Category 2 &amp; 3 Evaluation 2017-2018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SLO # 3    100% of matched and qualified  ESE students will have an IEP and a Matrix for 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Other Assessment Measure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School Generated Report from A3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Leona L. Leads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Ninja Warrior Elementary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31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9042" marR="390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480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 rot="21444038">
            <a:off x="580374" y="1497113"/>
            <a:ext cx="7375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Segoe Script" panose="030B0504020000000003" pitchFamily="66" charset="0"/>
              </a:rPr>
              <a:t>Table Talk: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31677" y="1665721"/>
            <a:ext cx="8928992" cy="21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Review the SLOs submitted by Leona L. Leads with your table.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>If you were Leona L. Leads teacher leader, what are some suggestions that you would give her?  (If any).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 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19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1998" y="7516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Student Learning Objectives</a:t>
            </a:r>
            <a:br>
              <a:rPr lang="en-US" altLang="en-US" sz="3600" dirty="0"/>
            </a:br>
            <a:r>
              <a:rPr lang="en-US" altLang="en-US" sz="3600" dirty="0"/>
              <a:t>Matched and Qualified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2919" y="1941835"/>
            <a:ext cx="6686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ea typeface="Calibri" panose="020F0502020204030204" pitchFamily="34" charset="0"/>
              </a:rPr>
              <a:t>Matched-</a:t>
            </a:r>
            <a:r>
              <a:rPr lang="en-US" dirty="0">
                <a:ea typeface="Calibri" panose="020F0502020204030204" pitchFamily="34" charset="0"/>
              </a:rPr>
              <a:t> students are present in the teachers class / course for the October and February FTE counts and have not been withdrawn from school for any extended time between the two FTE counts.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 </a:t>
            </a:r>
          </a:p>
          <a:p>
            <a:r>
              <a:rPr lang="en-US" b="1" u="sng" dirty="0">
                <a:ea typeface="Calibri" panose="020F0502020204030204" pitchFamily="34" charset="0"/>
              </a:rPr>
              <a:t>Qualified</a:t>
            </a:r>
            <a:r>
              <a:rPr lang="en-US" u="sng" dirty="0">
                <a:ea typeface="Calibri" panose="020F0502020204030204" pitchFamily="34" charset="0"/>
              </a:rPr>
              <a:t>-</a:t>
            </a:r>
            <a:r>
              <a:rPr lang="en-US" dirty="0">
                <a:ea typeface="Calibri" panose="020F0502020204030204" pitchFamily="34" charset="0"/>
              </a:rPr>
              <a:t> students qualify if they have not been absent from the teachers class / course.</a:t>
            </a:r>
          </a:p>
          <a:p>
            <a:r>
              <a:rPr lang="en-US" dirty="0">
                <a:ea typeface="Calibri" panose="020F0502020204030204" pitchFamily="34" charset="0"/>
              </a:rPr>
              <a:t>	10 or more days in one month (excused or unexcused</a:t>
            </a:r>
          </a:p>
          <a:p>
            <a:r>
              <a:rPr lang="en-US" dirty="0">
                <a:ea typeface="Calibri" panose="020F0502020204030204" pitchFamily="34" charset="0"/>
              </a:rPr>
              <a:t>	</a:t>
            </a:r>
          </a:p>
          <a:p>
            <a:r>
              <a:rPr lang="en-US" dirty="0">
                <a:ea typeface="Calibri" panose="020F0502020204030204" pitchFamily="34" charset="0"/>
              </a:rPr>
              <a:t>	15 or more days in a semester (excused or unexcused)</a:t>
            </a:r>
          </a:p>
          <a:p>
            <a:r>
              <a:rPr lang="en-US" i="1" dirty="0">
                <a:ea typeface="Calibri" panose="020F0502020204030204" pitchFamily="34" charset="0"/>
              </a:rPr>
              <a:t>	</a:t>
            </a:r>
          </a:p>
          <a:p>
            <a:endParaRPr lang="en-US" i="1" dirty="0">
              <a:ea typeface="Calibri" panose="020F0502020204030204" pitchFamily="34" charset="0"/>
            </a:endParaRPr>
          </a:p>
          <a:p>
            <a:r>
              <a:rPr lang="en-US" i="1" dirty="0">
                <a:ea typeface="Calibri" panose="020F0502020204030204" pitchFamily="34" charset="0"/>
              </a:rPr>
              <a:t>These absences must be documented in teacher attendance through the SIS (formerly Genesis, now FOCUS)</a:t>
            </a:r>
            <a:r>
              <a:rPr lang="en-US" dirty="0">
                <a:ea typeface="Calibri" panose="020F0502020204030204" pitchFamily="34" charset="0"/>
              </a:rPr>
              <a:t>.  </a:t>
            </a:r>
          </a:p>
        </p:txBody>
      </p:sp>
      <p:pic>
        <p:nvPicPr>
          <p:cNvPr id="5" name="Picture 4" descr="ehumanbiofield - &lt;strong&gt;Twins&lt;/strong&gt; Project 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89" y="1886763"/>
            <a:ext cx="1872208" cy="1198213"/>
          </a:xfrm>
          <a:prstGeom prst="rect">
            <a:avLst/>
          </a:prstGeom>
        </p:spPr>
      </p:pic>
      <p:pic>
        <p:nvPicPr>
          <p:cNvPr id="6" name="Picture 5" descr="ayaldeportafolio4 - Portafolio de Cristina Alons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79" y="3648589"/>
            <a:ext cx="1992386" cy="1939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8216" y="27633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472" y="276181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Feb. </a:t>
            </a:r>
          </a:p>
        </p:txBody>
      </p:sp>
      <p:sp>
        <p:nvSpPr>
          <p:cNvPr id="11" name="TextBox 10"/>
          <p:cNvSpPr txBox="1"/>
          <p:nvPr/>
        </p:nvSpPr>
        <p:spPr>
          <a:xfrm rot="20867583">
            <a:off x="1507135" y="17571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FTE </a:t>
            </a:r>
          </a:p>
        </p:txBody>
      </p:sp>
    </p:spTree>
    <p:extLst>
      <p:ext uri="{BB962C8B-B14F-4D97-AF65-F5344CB8AC3E}">
        <p14:creationId xmlns:p14="http://schemas.microsoft.com/office/powerpoint/2010/main" val="129159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326633"/>
            <a:ext cx="365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Student Learning Objectives and Student Performance Measure Calculation</a:t>
            </a:r>
          </a:p>
        </p:txBody>
      </p:sp>
      <p:pic>
        <p:nvPicPr>
          <p:cNvPr id="2050" name="Picture 3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1" b="43897"/>
          <a:stretch/>
        </p:blipFill>
        <p:spPr bwMode="auto">
          <a:xfrm>
            <a:off x="3439451" y="1287355"/>
            <a:ext cx="8680012" cy="327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2" b="14273"/>
          <a:stretch/>
        </p:blipFill>
        <p:spPr bwMode="auto">
          <a:xfrm>
            <a:off x="3339262" y="4994374"/>
            <a:ext cx="623593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19310" y="5274383"/>
            <a:ext cx="3096344" cy="378844"/>
          </a:xfrm>
          <a:prstGeom prst="ellipse">
            <a:avLst/>
          </a:prstGeom>
          <a:noFill/>
          <a:ln w="762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9373" y="64976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Deliberate Practice Plan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8307" y="1532959"/>
            <a:ext cx="5454456" cy="21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The purpose of the Deliberate Practice Plan is to grow our instructional practice through deliberate, purposeful practice.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u="sng" dirty="0"/>
              <a:t>The Deliberate Practice Funnel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>-Complete Self-Assessment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>-Review Past Observations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>-What needs to be focused on?  </a:t>
            </a:r>
          </a:p>
          <a:p>
            <a:pPr marL="0" indent="0" eaLnBrk="1" hangingPunct="1">
              <a:buNone/>
            </a:pPr>
            <a:endParaRPr lang="en-US" altLang="en-US" sz="2800" b="1" dirty="0"/>
          </a:p>
          <a:p>
            <a:pPr marL="0" indent="0" eaLnBrk="1" hangingPunct="1">
              <a:buNone/>
            </a:pPr>
            <a:endParaRPr lang="en-US" altLang="en-US" sz="2000" b="1" dirty="0"/>
          </a:p>
        </p:txBody>
      </p:sp>
      <p:pic>
        <p:nvPicPr>
          <p:cNvPr id="3" name="Picture 2" descr="Musical Assumptions: The Four Ages of Woman or My Life a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09" y="2271101"/>
            <a:ext cx="3782873" cy="3782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0166" y="2330346"/>
            <a:ext cx="28899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All Elements</a:t>
            </a:r>
          </a:p>
        </p:txBody>
      </p:sp>
      <p:sp>
        <p:nvSpPr>
          <p:cNvPr id="9" name="Rectangle 8"/>
          <p:cNvSpPr/>
          <p:nvPr/>
        </p:nvSpPr>
        <p:spPr>
          <a:xfrm rot="14834260">
            <a:off x="5929872" y="3162019"/>
            <a:ext cx="2983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66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</a:t>
            </a:r>
          </a:p>
          <a:p>
            <a:pPr algn="ctr"/>
            <a:r>
              <a:rPr lang="en-US" sz="1400" dirty="0">
                <a:ln w="0"/>
                <a:solidFill>
                  <a:srgbClr val="0066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Elements </a:t>
            </a:r>
          </a:p>
        </p:txBody>
      </p:sp>
      <p:sp>
        <p:nvSpPr>
          <p:cNvPr id="12" name="Rectangle 11"/>
          <p:cNvSpPr/>
          <p:nvPr/>
        </p:nvSpPr>
        <p:spPr>
          <a:xfrm rot="1386925">
            <a:off x="7169470" y="2700073"/>
            <a:ext cx="298332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solidFill>
                  <a:srgbClr val="0066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Highly </a:t>
            </a:r>
          </a:p>
          <a:p>
            <a:pPr algn="ctr"/>
            <a:r>
              <a:rPr lang="en-US" sz="1000" dirty="0">
                <a:ln w="0"/>
                <a:solidFill>
                  <a:srgbClr val="0066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</a:t>
            </a:r>
          </a:p>
          <a:p>
            <a:pPr algn="ctr"/>
            <a:r>
              <a:rPr lang="en-US" sz="1000" dirty="0">
                <a:ln w="0"/>
                <a:solidFill>
                  <a:srgbClr val="0066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Elements </a:t>
            </a:r>
          </a:p>
        </p:txBody>
      </p:sp>
      <p:sp>
        <p:nvSpPr>
          <p:cNvPr id="13" name="Rectangle 12"/>
          <p:cNvSpPr/>
          <p:nvPr/>
        </p:nvSpPr>
        <p:spPr>
          <a:xfrm rot="6806202">
            <a:off x="6825158" y="3602593"/>
            <a:ext cx="29833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Developing </a:t>
            </a:r>
          </a:p>
          <a:p>
            <a:pPr algn="ctr"/>
            <a:r>
              <a:rPr lang="en-US" sz="1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Elements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3469" y="4161381"/>
            <a:ext cx="29833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A500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Unsatisfactory</a:t>
            </a:r>
          </a:p>
          <a:p>
            <a:pPr algn="ctr"/>
            <a:r>
              <a:rPr lang="en-US" sz="1400" dirty="0">
                <a:ln w="0"/>
                <a:solidFill>
                  <a:srgbClr val="A500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Elements </a:t>
            </a:r>
          </a:p>
        </p:txBody>
      </p:sp>
      <p:sp>
        <p:nvSpPr>
          <p:cNvPr id="10" name="Left Brace 9"/>
          <p:cNvSpPr/>
          <p:nvPr/>
        </p:nvSpPr>
        <p:spPr>
          <a:xfrm>
            <a:off x="6603162" y="4797152"/>
            <a:ext cx="936821" cy="1152128"/>
          </a:xfrm>
          <a:prstGeom prst="leftBrace">
            <a:avLst>
              <a:gd name="adj1" fmla="val 8333"/>
              <a:gd name="adj2" fmla="val 62672"/>
            </a:avLst>
          </a:prstGeom>
          <a:solidFill>
            <a:srgbClr val="A5002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45764" y="5028546"/>
            <a:ext cx="3142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Deliberate Practice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Plan Element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21173327">
            <a:off x="352795" y="1266358"/>
            <a:ext cx="7375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Segoe Script" panose="030B0504020000000003" pitchFamily="66" charset="0"/>
              </a:rPr>
              <a:t>Purpose:</a:t>
            </a:r>
          </a:p>
        </p:txBody>
      </p:sp>
    </p:spTree>
    <p:extLst>
      <p:ext uri="{BB962C8B-B14F-4D97-AF65-F5344CB8AC3E}">
        <p14:creationId xmlns:p14="http://schemas.microsoft.com/office/powerpoint/2010/main" val="345264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180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Deliberate Practice Plan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91522" y="2274945"/>
            <a:ext cx="5756606" cy="43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1600" dirty="0"/>
              <a:t>Complete Self- Assessment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Review Evaluation data from previous years, determine what element to work on for the year based on data and your current Self-Assessment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Create your Deliberate Practice Plan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Gain approval from your administrator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Work on your DPP element throughout the year – be sure to include it in your formal pre and post conference discussions with your administrator.  What did you do and what did they see?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The reflection process can be revisited throughout the year and doesn’t happen at the end only.  Learning is ongoing.</a:t>
            </a:r>
          </a:p>
          <a:p>
            <a:pPr eaLnBrk="1" hangingPunct="1">
              <a:buFontTx/>
              <a:buChar char="-"/>
            </a:pPr>
            <a:r>
              <a:rPr lang="en-US" altLang="en-US" sz="1600" dirty="0"/>
              <a:t>Complete your End of the Year summary.  Review your evaluation data and reflect.  </a:t>
            </a:r>
          </a:p>
          <a:p>
            <a:pPr eaLnBrk="1" hangingPunct="1">
              <a:buFontTx/>
              <a:buChar char="-"/>
            </a:pPr>
            <a:endParaRPr lang="en-US" altLang="en-US" sz="2000" dirty="0"/>
          </a:p>
          <a:p>
            <a:pPr eaLnBrk="1" hangingPunct="1">
              <a:buFontTx/>
              <a:buChar char="-"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/>
              <a:t> 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21173327">
            <a:off x="473113" y="1204632"/>
            <a:ext cx="7375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FF0000"/>
                </a:solidFill>
                <a:latin typeface="Segoe Script" panose="030B0504020000000003" pitchFamily="66" charset="0"/>
              </a:rPr>
              <a:t>Process:</a:t>
            </a:r>
          </a:p>
        </p:txBody>
      </p:sp>
      <p:pic>
        <p:nvPicPr>
          <p:cNvPr id="2" name="Picture 1" descr="Clipart - &lt;strong&gt;Growth&lt;/strong&gt; Ch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25" y="944563"/>
            <a:ext cx="3131840" cy="2205661"/>
          </a:xfrm>
          <a:prstGeom prst="rect">
            <a:avLst/>
          </a:prstGeom>
        </p:spPr>
      </p:pic>
      <p:pic>
        <p:nvPicPr>
          <p:cNvPr id="3" name="Picture 2" descr="Cool Cat Teacher Blog: Higher Order Thinking a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31" y="3376920"/>
            <a:ext cx="2586490" cy="21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15" y="2114351"/>
            <a:ext cx="11281611" cy="151116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Teachers will gain a comprehensive understanding of the </a:t>
            </a:r>
            <a:r>
              <a:rPr lang="en-US" altLang="en-US" sz="2400" b="1" dirty="0"/>
              <a:t>L</a:t>
            </a:r>
            <a:r>
              <a:rPr lang="en-US" altLang="en-US" sz="2400" dirty="0"/>
              <a:t>eon </a:t>
            </a:r>
            <a:r>
              <a:rPr lang="en-US" altLang="en-US" sz="2400" b="1" dirty="0"/>
              <a:t>E</a:t>
            </a:r>
            <a:r>
              <a:rPr lang="en-US" altLang="en-US" sz="2400" dirty="0"/>
              <a:t>valuation </a:t>
            </a:r>
            <a:r>
              <a:rPr lang="en-US" altLang="en-US" sz="2400" b="1" dirty="0"/>
              <a:t>A</a:t>
            </a:r>
            <a:r>
              <a:rPr lang="en-US" altLang="en-US" sz="2400" dirty="0"/>
              <a:t>nd </a:t>
            </a:r>
            <a:r>
              <a:rPr lang="en-US" altLang="en-US" sz="2400" b="1" dirty="0"/>
              <a:t>D</a:t>
            </a:r>
            <a:r>
              <a:rPr lang="en-US" altLang="en-US" sz="2400" dirty="0"/>
              <a:t>evelopment </a:t>
            </a:r>
            <a:r>
              <a:rPr lang="en-US" altLang="en-US" sz="2400" b="1" dirty="0"/>
              <a:t>S</a:t>
            </a:r>
            <a:r>
              <a:rPr lang="en-US" altLang="en-US" sz="2400" dirty="0"/>
              <a:t>ystem (Leon LEADS) in order to better understand and implement researched based instructional practices at their school. 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0273" y="3914275"/>
            <a:ext cx="6886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Review Leon LEADS Map</a:t>
            </a:r>
          </a:p>
          <a:p>
            <a:pPr marL="457200" indent="-457200">
              <a:buAutoNum type="arabicPeriod"/>
            </a:pPr>
            <a:r>
              <a:rPr lang="en-US" dirty="0"/>
              <a:t>How Your Evaluation is Calculated</a:t>
            </a:r>
          </a:p>
          <a:p>
            <a:pPr marL="457200" indent="-457200">
              <a:buAutoNum type="arabicPeriod"/>
            </a:pPr>
            <a:r>
              <a:rPr lang="en-US" dirty="0"/>
              <a:t>Schedule of Observations </a:t>
            </a:r>
          </a:p>
          <a:p>
            <a:pPr marL="457200" indent="-457200">
              <a:buAutoNum type="arabicPeriod"/>
            </a:pPr>
            <a:r>
              <a:rPr lang="en-US" dirty="0"/>
              <a:t>Types of Evaluations</a:t>
            </a:r>
          </a:p>
          <a:p>
            <a:pPr marL="457200" indent="-457200">
              <a:buAutoNum type="arabicPeriod"/>
            </a:pPr>
            <a:r>
              <a:rPr lang="en-US" dirty="0"/>
              <a:t>Student Learning Objectives</a:t>
            </a:r>
          </a:p>
          <a:p>
            <a:pPr marL="457200" indent="-457200">
              <a:buAutoNum type="arabicPeriod"/>
            </a:pPr>
            <a:r>
              <a:rPr lang="en-US" dirty="0"/>
              <a:t>Deliberate Practice Plan </a:t>
            </a:r>
          </a:p>
          <a:p>
            <a:pPr marL="457200" indent="-457200">
              <a:buAutoNum type="arabicPeriod"/>
            </a:pPr>
            <a:r>
              <a:rPr lang="en-US" dirty="0"/>
              <a:t>Resource Review</a:t>
            </a:r>
          </a:p>
          <a:p>
            <a:pPr marL="457200" indent="-457200">
              <a:buAutoNum type="arabicPeriod"/>
            </a:pPr>
            <a:r>
              <a:rPr lang="en-US" dirty="0"/>
              <a:t>Platform Review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9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0" y="180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Review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7219"/>
          <a:stretch/>
        </p:blipFill>
        <p:spPr>
          <a:xfrm>
            <a:off x="1631504" y="1844824"/>
            <a:ext cx="7477894" cy="161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3573016"/>
            <a:ext cx="6861770" cy="2926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384032" y="1844825"/>
            <a:ext cx="1152128" cy="80952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200115">
            <a:off x="3208723" y="3265476"/>
            <a:ext cx="504056" cy="1440160"/>
          </a:xfrm>
          <a:prstGeom prst="down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736" y="75877"/>
            <a:ext cx="12400548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Leon LEADS</a:t>
            </a:r>
            <a:br>
              <a:rPr lang="en-US" altLang="en-US" sz="3600" dirty="0"/>
            </a:br>
            <a:r>
              <a:rPr lang="en-US" altLang="en-US" sz="3600" dirty="0"/>
              <a:t>Platform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1842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hlinkClick r:id="rId3"/>
              </a:rPr>
              <a:t>Leon.truenorthlogic.com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6" y="1133331"/>
            <a:ext cx="10993634" cy="54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0013"/>
            <a:ext cx="1936750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084764"/>
            <a:ext cx="14414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24" y="0"/>
            <a:ext cx="9234650" cy="6727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112335">
            <a:off x="1263939" y="2392758"/>
            <a:ext cx="934102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Instructional Practice 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8209" y="4138625"/>
            <a:ext cx="3466615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PR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32632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0" y="-166069"/>
            <a:ext cx="8610600" cy="1293028"/>
          </a:xfrm>
        </p:spPr>
        <p:txBody>
          <a:bodyPr/>
          <a:lstStyle/>
          <a:p>
            <a:r>
              <a:rPr lang="en-US" dirty="0"/>
              <a:t>leon Leads map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23" y="874821"/>
            <a:ext cx="7051808" cy="50376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9564399" y="3827149"/>
            <a:ext cx="288032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995877" y="2828165"/>
            <a:ext cx="1080120" cy="122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52231" y="3841027"/>
            <a:ext cx="1512168" cy="202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31766" y="2828165"/>
            <a:ext cx="2087877" cy="158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7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8" y="0"/>
            <a:ext cx="9294144" cy="6785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23125"/>
          <a:stretch/>
        </p:blipFill>
        <p:spPr>
          <a:xfrm>
            <a:off x="0" y="4836695"/>
            <a:ext cx="3297171" cy="19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610" y="371340"/>
            <a:ext cx="8610600" cy="1293028"/>
          </a:xfrm>
        </p:spPr>
        <p:txBody>
          <a:bodyPr/>
          <a:lstStyle/>
          <a:p>
            <a:r>
              <a:rPr lang="en-US" dirty="0"/>
              <a:t>Evaluation 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7" y="1499528"/>
            <a:ext cx="10996863" cy="55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610" y="371340"/>
            <a:ext cx="8610600" cy="1293028"/>
          </a:xfrm>
        </p:spPr>
        <p:txBody>
          <a:bodyPr/>
          <a:lstStyle/>
          <a:p>
            <a:r>
              <a:rPr lang="en-US" dirty="0"/>
              <a:t>Evaluation Calculation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61" y="1303309"/>
            <a:ext cx="10376986" cy="55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rating scale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44"/>
          <a:stretch/>
        </p:blipFill>
        <p:spPr>
          <a:xfrm>
            <a:off x="2069681" y="2844265"/>
            <a:ext cx="8884497" cy="2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2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9178" y="1390015"/>
            <a:ext cx="4604083" cy="1293028"/>
          </a:xfrm>
        </p:spPr>
        <p:txBody>
          <a:bodyPr/>
          <a:lstStyle/>
          <a:p>
            <a:r>
              <a:rPr lang="en-US" dirty="0" smtClean="0"/>
              <a:t>Using the rating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78" y="504986"/>
            <a:ext cx="7267075" cy="629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6" y="2683043"/>
            <a:ext cx="4641182" cy="7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734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1117</TotalTime>
  <Words>682</Words>
  <Application>Microsoft Office PowerPoint</Application>
  <PresentationFormat>Widescreen</PresentationFormat>
  <Paragraphs>158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Segoe Script</vt:lpstr>
      <vt:lpstr>Vapor Trail</vt:lpstr>
      <vt:lpstr>Leon LEADS</vt:lpstr>
      <vt:lpstr>Presentation goals:</vt:lpstr>
      <vt:lpstr>PowerPoint Presentation</vt:lpstr>
      <vt:lpstr>leon Leads map </vt:lpstr>
      <vt:lpstr>PowerPoint Presentation</vt:lpstr>
      <vt:lpstr>Evaluation Calculation</vt:lpstr>
      <vt:lpstr>Evaluation Calculation</vt:lpstr>
      <vt:lpstr>Using the rating scale </vt:lpstr>
      <vt:lpstr>Using the rating scale</vt:lpstr>
      <vt:lpstr>Schedule of Observations</vt:lpstr>
      <vt:lpstr>Types of Instructional  Practice Observations</vt:lpstr>
      <vt:lpstr>Types of Professional Responsibility Evaluations</vt:lpstr>
      <vt:lpstr>Professional Responsibilities  Teacher Survey</vt:lpstr>
      <vt:lpstr>PowerPoint Presentation</vt:lpstr>
      <vt:lpstr>Student Learning Objectives</vt:lpstr>
      <vt:lpstr>Student Learning Objectives Matched and Qualified </vt:lpstr>
      <vt:lpstr>Student Learning Objectives and Student Performance Measure Calculation</vt:lpstr>
      <vt:lpstr>Deliberate Practice Plan </vt:lpstr>
      <vt:lpstr>Deliberate Practice Plan </vt:lpstr>
      <vt:lpstr>Review Resources</vt:lpstr>
      <vt:lpstr>Leon LEADS Platform Review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 LEADS</dc:title>
  <dc:creator>Chapman, Jessica</dc:creator>
  <cp:lastModifiedBy>Chapman, Jessica</cp:lastModifiedBy>
  <cp:revision>9</cp:revision>
  <dcterms:created xsi:type="dcterms:W3CDTF">2018-07-23T18:33:29Z</dcterms:created>
  <dcterms:modified xsi:type="dcterms:W3CDTF">2018-08-09T13:40:17Z</dcterms:modified>
</cp:coreProperties>
</file>